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Open Sans" panose="020B0606030504020204" pitchFamily="34" charset="0"/>
      <p:regular r:id="rId7"/>
      <p:bold r:id="rId8"/>
      <p:italic r:id="rId9"/>
      <p:boldItalic r:id="rId10"/>
    </p:embeddedFont>
    <p:embeddedFont>
      <p:font typeface="Open Sans ExtraBold" panose="020B0906030804020204" pitchFamily="34" charset="0"/>
      <p:bold r:id="rId11"/>
      <p:boldItalic r:id="rId12"/>
    </p:embeddedFont>
    <p:embeddedFont>
      <p:font typeface="Open Sans Light" panose="020B03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ItySp+UlkCxVF32ghoAlCK5Yg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ceca6e04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ceca6e04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ccf1496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30ccf1496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Úvodní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594500" y="584834"/>
            <a:ext cx="78477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ubTitle" idx="1"/>
          </p:nvPr>
        </p:nvSpPr>
        <p:spPr>
          <a:xfrm>
            <a:off x="604267" y="4270233"/>
            <a:ext cx="6847200" cy="17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2733" y="5995998"/>
            <a:ext cx="1468934" cy="64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Medailonek">
  <p:cSld name="CUSTOM_6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 title="Nadpis"/>
          <p:cNvSpPr txBox="1">
            <a:spLocks noGrp="1"/>
          </p:cNvSpPr>
          <p:nvPr>
            <p:ph type="title"/>
          </p:nvPr>
        </p:nvSpPr>
        <p:spPr>
          <a:xfrm>
            <a:off x="6096000" y="2670100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6096000" y="3813633"/>
            <a:ext cx="48933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>
            <a:spLocks noGrp="1"/>
          </p:cNvSpPr>
          <p:nvPr>
            <p:ph type="pic" idx="2"/>
          </p:nvPr>
        </p:nvSpPr>
        <p:spPr>
          <a:xfrm>
            <a:off x="1591200" y="1416000"/>
            <a:ext cx="4008000" cy="400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16"/>
          <p:cNvSpPr txBox="1">
            <a:spLocks noGrp="1"/>
          </p:cNvSpPr>
          <p:nvPr>
            <p:ph type="subTitle" idx="3"/>
          </p:nvPr>
        </p:nvSpPr>
        <p:spPr>
          <a:xfrm>
            <a:off x="6096000" y="3159000"/>
            <a:ext cx="4893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1" u="none" strike="noStrike" cap="none">
                <a:solidFill>
                  <a:srgbClr val="888888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1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12733" y="5995998"/>
            <a:ext cx="1468934" cy="64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002">
          <p15:clr>
            <a:srgbClr val="4A86E8"/>
          </p15:clr>
        </p15:guide>
        <p15:guide id="2" pos="3527">
          <p15:clr>
            <a:srgbClr val="4A86E8"/>
          </p15:clr>
        </p15:guide>
        <p15:guide id="3" orient="horz" pos="892">
          <p15:clr>
            <a:srgbClr val="4A86E8"/>
          </p15:clr>
        </p15:guide>
        <p15:guide id="4" orient="horz" pos="3417">
          <p15:clr>
            <a:srgbClr val="4A86E8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594500" y="4825967"/>
            <a:ext cx="109965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ubTitle" idx="1"/>
          </p:nvPr>
        </p:nvSpPr>
        <p:spPr>
          <a:xfrm>
            <a:off x="648633" y="5721167"/>
            <a:ext cx="91488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i="0" u="none" strike="noStrike" cap="none">
                <a:solidFill>
                  <a:srgbClr val="888888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Základní">
  <p:cSld name="OBJECT_2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Open Sans Light"/>
              <a:buChar char="•"/>
              <a:defRPr sz="24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746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3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Open Sans Light"/>
              <a:buChar char="•"/>
              <a:defRPr sz="20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Open Sans Light"/>
              <a:buChar char="•"/>
              <a:defRPr sz="19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pic>
        <p:nvPicPr>
          <p:cNvPr id="15" name="Google Shape;1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12733" y="5995998"/>
            <a:ext cx="1468934" cy="64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9">
          <p15:clr>
            <a:srgbClr val="E46962"/>
          </p15:clr>
        </p15:guide>
        <p15:guide id="2" orient="horz" pos="74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ka vpravo">
  <p:cSld name="OBJECT_2_2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 title="Nadpis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604267" y="1363200"/>
            <a:ext cx="48933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746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3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Open Sans Light"/>
              <a:buChar char="•"/>
              <a:defRPr sz="20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Open Sans Light"/>
              <a:buChar char="•"/>
              <a:defRPr sz="19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9"/>
          <p:cNvSpPr>
            <a:spLocks noGrp="1"/>
          </p:cNvSpPr>
          <p:nvPr>
            <p:ph type="pic" idx="2"/>
          </p:nvPr>
        </p:nvSpPr>
        <p:spPr>
          <a:xfrm>
            <a:off x="6096000" y="-267"/>
            <a:ext cx="6096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A7B17"/>
          </p15:clr>
        </p15:guide>
        <p15:guide id="2" pos="346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Fotka vlevo">
  <p:cSld name="OBJECT_2_2_1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 title="Nadpis"/>
          <p:cNvSpPr txBox="1">
            <a:spLocks noGrp="1"/>
          </p:cNvSpPr>
          <p:nvPr>
            <p:ph type="title"/>
          </p:nvPr>
        </p:nvSpPr>
        <p:spPr>
          <a:xfrm>
            <a:off x="6695467" y="584833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6695467" y="1363200"/>
            <a:ext cx="48933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746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3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Open Sans Light"/>
              <a:buChar char="•"/>
              <a:defRPr sz="20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Open Sans Light"/>
              <a:buChar char="•"/>
              <a:defRPr sz="19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23" name="Google Shape;2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12733" y="5995998"/>
            <a:ext cx="1468934" cy="64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"/>
          <p:cNvSpPr>
            <a:spLocks noGrp="1"/>
          </p:cNvSpPr>
          <p:nvPr>
            <p:ph type="pic" idx="2"/>
          </p:nvPr>
        </p:nvSpPr>
        <p:spPr>
          <a:xfrm>
            <a:off x="0" y="-267"/>
            <a:ext cx="6096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A7B17"/>
          </p15:clr>
        </p15:guide>
        <p15:guide id="2" pos="421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Fotka nahoře">
  <p:cSld name="OBJECT_2_2_1_1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604267" y="5309060"/>
            <a:ext cx="109845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746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300"/>
              <a:buFont typeface="Open Sans Light"/>
              <a:buChar char="•"/>
              <a:defRPr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Open Sans Light"/>
              <a:buChar char="•"/>
              <a:defRPr sz="20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Open Sans Light"/>
              <a:buChar char="•"/>
              <a:defRPr sz="19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Open Sans Light"/>
              <a:buChar char="•"/>
              <a:defRPr sz="160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>
            <a:spLocks noGrp="1"/>
          </p:cNvSpPr>
          <p:nvPr>
            <p:ph type="pic" idx="2"/>
          </p:nvPr>
        </p:nvSpPr>
        <p:spPr>
          <a:xfrm>
            <a:off x="0" y="-267"/>
            <a:ext cx="12192000" cy="513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5">
          <p15:clr>
            <a:srgbClr val="FA7B17"/>
          </p15:clr>
        </p15:guide>
        <p15:guide id="2" orient="horz" pos="3344">
          <p15:clr>
            <a:srgbClr val="E46962"/>
          </p15:clr>
        </p15:guide>
        <p15:guide id="3" orient="horz" pos="412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rázdný">
  <p:cSld name="CUSTOM_2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Sekce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603400" y="1597733"/>
            <a:ext cx="6617100" cy="3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A7B17"/>
          </p15:clr>
        </p15:guide>
        <p15:guide id="2" orient="horz" pos="3096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Velký text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981400" y="1770200"/>
            <a:ext cx="8229300" cy="3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Malý text">
  <p:cSld name="CUSTOM_4_1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03500" y="2528800"/>
            <a:ext cx="109851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2D2E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body" idx="1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Light"/>
              <a:buChar char="•"/>
              <a:defRPr sz="23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sz="19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7E"/>
              </a:buClr>
              <a:buSzPts val="3200"/>
              <a:buFont typeface="Open Sans ExtraBold"/>
              <a:buNone/>
              <a:defRPr sz="3200" b="0" i="0" u="none" strike="noStrike" cap="none">
                <a:solidFill>
                  <a:srgbClr val="E6007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94500" y="661026"/>
            <a:ext cx="7716300" cy="3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6300"/>
              <a:t>Patenty	</a:t>
            </a:r>
            <a:endParaRPr sz="6300"/>
          </a:p>
        </p:txBody>
      </p:sp>
      <p:sp>
        <p:nvSpPr>
          <p:cNvPr id="49" name="Google Shape;49;p1"/>
          <p:cNvSpPr txBox="1">
            <a:spLocks noGrp="1"/>
          </p:cNvSpPr>
          <p:nvPr>
            <p:ph type="subTitle" idx="1"/>
          </p:nvPr>
        </p:nvSpPr>
        <p:spPr>
          <a:xfrm>
            <a:off x="1463592" y="4444208"/>
            <a:ext cx="6847200" cy="17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rPr lang="en-US" sz="3100"/>
              <a:t>Beata Řeháková, Iva Němečková</a:t>
            </a:r>
            <a:endParaRPr sz="310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None/>
            </a:pPr>
            <a:r>
              <a:rPr lang="en-US" sz="2200"/>
              <a:t>Mentor:   Jan Koten - SAP</a:t>
            </a:r>
            <a:endParaRPr sz="3200"/>
          </a:p>
        </p:txBody>
      </p:sp>
      <p:sp>
        <p:nvSpPr>
          <p:cNvPr id="50" name="Google Shape;50;p1"/>
          <p:cNvSpPr txBox="1"/>
          <p:nvPr/>
        </p:nvSpPr>
        <p:spPr>
          <a:xfrm>
            <a:off x="9007400" y="4947175"/>
            <a:ext cx="258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D2E8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375" y="282850"/>
            <a:ext cx="2771200" cy="27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3200"/>
              <a:buFont typeface="Open Sans"/>
              <a:buNone/>
            </a:pPr>
            <a:r>
              <a:rPr lang="en-US" i="0" u="none" strike="noStrike" cap="none">
                <a:solidFill>
                  <a:schemeClr val="lt2"/>
                </a:solidFill>
              </a:rPr>
              <a:t>Cíl projektu</a:t>
            </a:r>
            <a:endParaRPr i="0" u="none" strike="noStrike" cap="none">
              <a:solidFill>
                <a:schemeClr val="lt2"/>
              </a:solidFill>
            </a:endParaRPr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604275" y="1363200"/>
            <a:ext cx="6939300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 err="1"/>
              <a:t>mapování</a:t>
            </a:r>
            <a:r>
              <a:rPr lang="en-US" sz="2000" dirty="0"/>
              <a:t> </a:t>
            </a:r>
            <a:r>
              <a:rPr lang="en-US" sz="2000" dirty="0" err="1"/>
              <a:t>výzkumných</a:t>
            </a:r>
            <a:r>
              <a:rPr lang="en-US" sz="2000" dirty="0"/>
              <a:t> </a:t>
            </a:r>
            <a:r>
              <a:rPr lang="en-US" sz="2000" dirty="0" err="1"/>
              <a:t>aktivit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českých</a:t>
            </a:r>
            <a:r>
              <a:rPr lang="en-US" sz="2000" dirty="0"/>
              <a:t> </a:t>
            </a:r>
            <a:r>
              <a:rPr lang="en-US" sz="2000" dirty="0" err="1"/>
              <a:t>vysokých</a:t>
            </a:r>
            <a:r>
              <a:rPr lang="en-US" sz="2000" dirty="0"/>
              <a:t> </a:t>
            </a:r>
            <a:r>
              <a:rPr lang="en-US" sz="2000" dirty="0" err="1"/>
              <a:t>školách</a:t>
            </a:r>
            <a:r>
              <a:rPr lang="en-US" sz="2000" dirty="0"/>
              <a:t> v </a:t>
            </a:r>
            <a:r>
              <a:rPr lang="en-US" sz="2000" dirty="0" err="1"/>
              <a:t>podobě</a:t>
            </a:r>
            <a:r>
              <a:rPr lang="en-US" sz="2000" dirty="0"/>
              <a:t> </a:t>
            </a: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patentovaných</a:t>
            </a: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vynálezů</a:t>
            </a:r>
            <a:r>
              <a:rPr lang="en-US" sz="2000" dirty="0"/>
              <a:t> </a:t>
            </a:r>
            <a:r>
              <a:rPr lang="en-US" sz="2000" dirty="0" err="1"/>
              <a:t>či</a:t>
            </a:r>
            <a:r>
              <a:rPr lang="en-US" sz="2000" dirty="0"/>
              <a:t> </a:t>
            </a: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užitných</a:t>
            </a: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vzorů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v </a:t>
            </a:r>
            <a:r>
              <a:rPr lang="en-US" sz="2000" dirty="0" err="1"/>
              <a:t>jakých</a:t>
            </a:r>
            <a:r>
              <a:rPr lang="en-US" sz="2000" dirty="0"/>
              <a:t> </a:t>
            </a:r>
            <a:r>
              <a:rPr lang="en-US" sz="2000" dirty="0" err="1"/>
              <a:t>oblastech</a:t>
            </a:r>
            <a:r>
              <a:rPr lang="en-US" sz="2000" dirty="0"/>
              <a:t> </a:t>
            </a:r>
            <a:r>
              <a:rPr lang="en-US" sz="2000" dirty="0" err="1"/>
              <a:t>školy</a:t>
            </a:r>
            <a:r>
              <a:rPr lang="en-US" sz="2000" dirty="0"/>
              <a:t> </a:t>
            </a:r>
            <a:r>
              <a:rPr lang="en-US" sz="2000" dirty="0" err="1"/>
              <a:t>inovuj</a:t>
            </a:r>
            <a:r>
              <a:rPr lang="en-US" sz="2000" b="1" dirty="0" err="1"/>
              <a:t>í</a:t>
            </a:r>
            <a:r>
              <a:rPr lang="en-US" sz="2000" b="1" dirty="0"/>
              <a:t>?</a:t>
            </a:r>
            <a:endParaRPr sz="2000" b="1" dirty="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licencování</a:t>
            </a: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/>
              <a:t> = </a:t>
            </a:r>
            <a:r>
              <a:rPr lang="en-US" sz="2000" dirty="0" err="1"/>
              <a:t>výsledky</a:t>
            </a:r>
            <a:r>
              <a:rPr lang="en-US" sz="2000" dirty="0"/>
              <a:t> </a:t>
            </a:r>
            <a:r>
              <a:rPr lang="en-US" sz="2000" dirty="0" err="1"/>
              <a:t>výzkumu</a:t>
            </a:r>
            <a:r>
              <a:rPr lang="en-US" sz="2000" dirty="0"/>
              <a:t> </a:t>
            </a:r>
            <a:r>
              <a:rPr lang="en-US" sz="2000" dirty="0" err="1"/>
              <a:t>jsou</a:t>
            </a:r>
            <a:r>
              <a:rPr lang="en-US" sz="2000" dirty="0"/>
              <a:t> </a:t>
            </a:r>
            <a:r>
              <a:rPr lang="en-US" sz="2000" dirty="0" err="1"/>
              <a:t>aplikované</a:t>
            </a:r>
            <a:r>
              <a:rPr lang="en-US" sz="2000" dirty="0"/>
              <a:t> </a:t>
            </a:r>
            <a:r>
              <a:rPr lang="en-US" sz="2000" dirty="0" err="1"/>
              <a:t>či</a:t>
            </a:r>
            <a:r>
              <a:rPr lang="en-US" sz="2000" dirty="0"/>
              <a:t> </a:t>
            </a:r>
            <a:r>
              <a:rPr lang="en-US" sz="2000" dirty="0" err="1"/>
              <a:t>spíše</a:t>
            </a:r>
            <a:r>
              <a:rPr lang="en-US" sz="2000" dirty="0"/>
              <a:t> </a:t>
            </a:r>
            <a:r>
              <a:rPr lang="en-US" sz="2000" dirty="0" err="1"/>
              <a:t>teoretické</a:t>
            </a:r>
            <a:endParaRPr sz="2000" dirty="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které</a:t>
            </a: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školy</a:t>
            </a:r>
            <a:r>
              <a:rPr lang="en-US" sz="2000" dirty="0"/>
              <a:t> </a:t>
            </a:r>
            <a:r>
              <a:rPr lang="en-US" sz="2000" dirty="0" err="1"/>
              <a:t>jsou</a:t>
            </a:r>
            <a:r>
              <a:rPr lang="en-US" sz="2000" dirty="0"/>
              <a:t> do </a:t>
            </a:r>
            <a:r>
              <a:rPr lang="en-US" sz="2000" dirty="0" err="1"/>
              <a:t>aplikovaného</a:t>
            </a:r>
            <a:r>
              <a:rPr lang="en-US" sz="2000" dirty="0"/>
              <a:t> </a:t>
            </a:r>
            <a:r>
              <a:rPr lang="en-US" sz="2000" dirty="0" err="1"/>
              <a:t>výzkumu</a:t>
            </a:r>
            <a:r>
              <a:rPr lang="en-US" sz="2000" dirty="0"/>
              <a:t> </a:t>
            </a:r>
            <a:r>
              <a:rPr lang="en-US" sz="2000" dirty="0" err="1"/>
              <a:t>zapojeny</a:t>
            </a:r>
            <a:r>
              <a:rPr lang="en-US" sz="2000" dirty="0"/>
              <a:t> a co </a:t>
            </a:r>
            <a:r>
              <a:rPr lang="en-US" sz="2000" dirty="0" err="1"/>
              <a:t>jim</a:t>
            </a:r>
            <a:r>
              <a:rPr lang="en-US" sz="2000" dirty="0"/>
              <a:t> to </a:t>
            </a:r>
            <a:r>
              <a:rPr lang="en-US" sz="2000" dirty="0" err="1"/>
              <a:t>přináší</a:t>
            </a:r>
            <a:r>
              <a:rPr lang="en-US" sz="2000" dirty="0"/>
              <a:t> </a:t>
            </a:r>
            <a:endParaRPr sz="2000" dirty="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 err="1">
                <a:latin typeface="Open Sans"/>
                <a:ea typeface="Open Sans"/>
                <a:cs typeface="Open Sans"/>
                <a:sym typeface="Open Sans"/>
              </a:rPr>
              <a:t>vyplatí</a:t>
            </a: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 se</a:t>
            </a:r>
            <a:r>
              <a:rPr lang="en-US" sz="2000" dirty="0"/>
              <a:t> </a:t>
            </a:r>
            <a:r>
              <a:rPr lang="en-US" sz="2000" dirty="0" err="1"/>
              <a:t>vůbec</a:t>
            </a:r>
            <a:r>
              <a:rPr lang="en-US" sz="2000" dirty="0"/>
              <a:t> </a:t>
            </a:r>
            <a:r>
              <a:rPr lang="en-US" sz="2000" dirty="0" err="1"/>
              <a:t>škole</a:t>
            </a:r>
            <a:r>
              <a:rPr lang="en-US" sz="2000" dirty="0"/>
              <a:t> </a:t>
            </a:r>
            <a:r>
              <a:rPr lang="en-US" sz="2000" dirty="0" err="1"/>
              <a:t>investovat</a:t>
            </a:r>
            <a:r>
              <a:rPr lang="en-US" sz="2000" dirty="0"/>
              <a:t> do </a:t>
            </a:r>
            <a:r>
              <a:rPr lang="en-US" sz="2000" dirty="0" err="1"/>
              <a:t>patentů</a:t>
            </a:r>
            <a:r>
              <a:rPr lang="en-US" sz="2000" dirty="0"/>
              <a:t> a </a:t>
            </a:r>
            <a:r>
              <a:rPr lang="en-US" sz="2000" dirty="0" err="1"/>
              <a:t>platit</a:t>
            </a:r>
            <a:r>
              <a:rPr lang="en-US" sz="2000" dirty="0"/>
              <a:t> za </a:t>
            </a:r>
            <a:r>
              <a:rPr lang="en-US" sz="2000" dirty="0" err="1"/>
              <a:t>něj</a:t>
            </a:r>
            <a:r>
              <a:rPr lang="en-US" sz="2000" dirty="0"/>
              <a:t> </a:t>
            </a:r>
            <a:r>
              <a:rPr lang="en-US" sz="2000" dirty="0" err="1"/>
              <a:t>poplatky</a:t>
            </a:r>
            <a:r>
              <a:rPr lang="en-US" sz="2000" dirty="0"/>
              <a:t>?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600" y="1363675"/>
            <a:ext cx="4424724" cy="44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30ceca6e04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1887199" cy="588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0ceca6e047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81925"/>
            <a:ext cx="2382527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0ceca6e047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8025" y="4827925"/>
            <a:ext cx="1802424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0ceca6e047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050" y="4967949"/>
            <a:ext cx="2664202" cy="15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ccf149609_0_3"/>
          <p:cNvSpPr txBox="1">
            <a:spLocks noGrp="1"/>
          </p:cNvSpPr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3200"/>
              <a:buFont typeface="Open Sans"/>
              <a:buNone/>
            </a:pPr>
            <a:r>
              <a:rPr lang="en-US">
                <a:solidFill>
                  <a:schemeClr val="lt2"/>
                </a:solidFill>
              </a:rPr>
              <a:t>Dosažené výsledky</a:t>
            </a:r>
            <a:endParaRPr i="0" u="none" strike="noStrike" cap="none">
              <a:solidFill>
                <a:schemeClr val="lt2"/>
              </a:solidFill>
            </a:endParaRPr>
          </a:p>
        </p:txBody>
      </p:sp>
      <p:sp>
        <p:nvSpPr>
          <p:cNvPr id="72" name="Google Shape;72;g30ccf149609_0_3"/>
          <p:cNvSpPr txBox="1">
            <a:spLocks noGrp="1"/>
          </p:cNvSpPr>
          <p:nvPr>
            <p:ph type="body" idx="1"/>
          </p:nvPr>
        </p:nvSpPr>
        <p:spPr>
          <a:xfrm>
            <a:off x="5121025" y="1107725"/>
            <a:ext cx="5973600" cy="5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zjištění, že získání dat nebude sranda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částečné úspěchy se získáváním dat, aneb výzev se nebojíme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vítězný boj s několika GB xml souborů a web scrapingem</a:t>
            </a:r>
            <a:endParaRPr sz="2000"/>
          </a:p>
          <a:p>
            <a:pPr marL="457200" marR="0" lvl="0" indent="-3556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remíza s pdf soubory </a:t>
            </a:r>
            <a:endParaRPr sz="2000"/>
          </a:p>
          <a:p>
            <a:pPr marL="457200" marR="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nevzdáváme to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g30ccf14960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25" y="1474575"/>
            <a:ext cx="4731799" cy="47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zechitas">
  <a:themeElements>
    <a:clrScheme name="Vlastní 1">
      <a:dk1>
        <a:srgbClr val="000000"/>
      </a:dk1>
      <a:lt1>
        <a:srgbClr val="FFFFFF"/>
      </a:lt1>
      <a:dk2>
        <a:srgbClr val="2D2E83"/>
      </a:dk2>
      <a:lt2>
        <a:srgbClr val="E6007E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Widescreen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Open Sans ExtraBold</vt:lpstr>
      <vt:lpstr>Open Sans</vt:lpstr>
      <vt:lpstr>Open Sans Light</vt:lpstr>
      <vt:lpstr>Arial</vt:lpstr>
      <vt:lpstr>Czechitas</vt:lpstr>
      <vt:lpstr>Patenty </vt:lpstr>
      <vt:lpstr>Cíl projektu</vt:lpstr>
      <vt:lpstr>PowerPoint Presentation</vt:lpstr>
      <vt:lpstr>Dosažené výsledky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Beata Motyková</cp:lastModifiedBy>
  <cp:revision>1</cp:revision>
  <dcterms:modified xsi:type="dcterms:W3CDTF">2024-11-12T13:06:04Z</dcterms:modified>
</cp:coreProperties>
</file>